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3" r:id="rId4"/>
  </p:sldMasterIdLst>
  <p:notesMasterIdLst>
    <p:notesMasterId r:id="rId20"/>
  </p:notesMasterIdLst>
  <p:sldIdLst>
    <p:sldId id="318" r:id="rId5"/>
    <p:sldId id="320" r:id="rId6"/>
    <p:sldId id="329" r:id="rId7"/>
    <p:sldId id="330" r:id="rId8"/>
    <p:sldId id="322" r:id="rId9"/>
    <p:sldId id="323" r:id="rId10"/>
    <p:sldId id="324" r:id="rId11"/>
    <p:sldId id="325" r:id="rId12"/>
    <p:sldId id="326" r:id="rId13"/>
    <p:sldId id="327" r:id="rId14"/>
    <p:sldId id="328" r:id="rId15"/>
    <p:sldId id="331" r:id="rId16"/>
    <p:sldId id="333" r:id="rId17"/>
    <p:sldId id="336" r:id="rId18"/>
    <p:sldId id="33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7518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84970" autoAdjust="0"/>
  </p:normalViewPr>
  <p:slideViewPr>
    <p:cSldViewPr snapToGrid="0">
      <p:cViewPr varScale="1">
        <p:scale>
          <a:sx n="76" d="100"/>
          <a:sy n="76" d="100"/>
        </p:scale>
        <p:origin x="80" y="6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75201-D7F0-4F3C-ABAF-92770630C167}" type="datetimeFigureOut">
              <a:rPr lang="en-IN" smtClean="0"/>
              <a:t>14-09-2020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469D8C-627F-4DE7-8556-CD224DEDBEFB}" type="slidenum">
              <a:rPr lang="en-IN" smtClean="0"/>
              <a:t>‹#›</a:t>
            </a:fld>
            <a:endParaRPr lang="en-IN"/>
          </a:p>
        </p:txBody>
      </p:sp>
    </p:spTree>
    <p:extLst>
      <p:ext uri="{BB962C8B-B14F-4D97-AF65-F5344CB8AC3E}">
        <p14:creationId xmlns:p14="http://schemas.microsoft.com/office/powerpoint/2010/main" val="3376830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3</a:t>
            </a:fld>
            <a:endParaRPr lang="en-IN"/>
          </a:p>
        </p:txBody>
      </p:sp>
    </p:spTree>
    <p:extLst>
      <p:ext uri="{BB962C8B-B14F-4D97-AF65-F5344CB8AC3E}">
        <p14:creationId xmlns:p14="http://schemas.microsoft.com/office/powerpoint/2010/main" val="1428057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12</a:t>
            </a:fld>
            <a:endParaRPr lang="en-IN"/>
          </a:p>
        </p:txBody>
      </p:sp>
    </p:spTree>
    <p:extLst>
      <p:ext uri="{BB962C8B-B14F-4D97-AF65-F5344CB8AC3E}">
        <p14:creationId xmlns:p14="http://schemas.microsoft.com/office/powerpoint/2010/main" val="3340870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13</a:t>
            </a:fld>
            <a:endParaRPr lang="en-IN"/>
          </a:p>
        </p:txBody>
      </p:sp>
    </p:spTree>
    <p:extLst>
      <p:ext uri="{BB962C8B-B14F-4D97-AF65-F5344CB8AC3E}">
        <p14:creationId xmlns:p14="http://schemas.microsoft.com/office/powerpoint/2010/main" val="4220539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14</a:t>
            </a:fld>
            <a:endParaRPr lang="en-IN"/>
          </a:p>
        </p:txBody>
      </p:sp>
    </p:spTree>
    <p:extLst>
      <p:ext uri="{BB962C8B-B14F-4D97-AF65-F5344CB8AC3E}">
        <p14:creationId xmlns:p14="http://schemas.microsoft.com/office/powerpoint/2010/main" val="69199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15</a:t>
            </a:fld>
            <a:endParaRPr lang="en-IN"/>
          </a:p>
        </p:txBody>
      </p:sp>
    </p:spTree>
    <p:extLst>
      <p:ext uri="{BB962C8B-B14F-4D97-AF65-F5344CB8AC3E}">
        <p14:creationId xmlns:p14="http://schemas.microsoft.com/office/powerpoint/2010/main" val="3825402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4</a:t>
            </a:fld>
            <a:endParaRPr lang="en-IN"/>
          </a:p>
        </p:txBody>
      </p:sp>
    </p:spTree>
    <p:extLst>
      <p:ext uri="{BB962C8B-B14F-4D97-AF65-F5344CB8AC3E}">
        <p14:creationId xmlns:p14="http://schemas.microsoft.com/office/powerpoint/2010/main" val="406081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5</a:t>
            </a:fld>
            <a:endParaRPr lang="en-IN"/>
          </a:p>
        </p:txBody>
      </p:sp>
    </p:spTree>
    <p:extLst>
      <p:ext uri="{BB962C8B-B14F-4D97-AF65-F5344CB8AC3E}">
        <p14:creationId xmlns:p14="http://schemas.microsoft.com/office/powerpoint/2010/main" val="2300385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6</a:t>
            </a:fld>
            <a:endParaRPr lang="en-IN"/>
          </a:p>
        </p:txBody>
      </p:sp>
    </p:spTree>
    <p:extLst>
      <p:ext uri="{BB962C8B-B14F-4D97-AF65-F5344CB8AC3E}">
        <p14:creationId xmlns:p14="http://schemas.microsoft.com/office/powerpoint/2010/main" val="2589405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7</a:t>
            </a:fld>
            <a:endParaRPr lang="en-IN"/>
          </a:p>
        </p:txBody>
      </p:sp>
    </p:spTree>
    <p:extLst>
      <p:ext uri="{BB962C8B-B14F-4D97-AF65-F5344CB8AC3E}">
        <p14:creationId xmlns:p14="http://schemas.microsoft.com/office/powerpoint/2010/main" val="1412344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8</a:t>
            </a:fld>
            <a:endParaRPr lang="en-IN"/>
          </a:p>
        </p:txBody>
      </p:sp>
    </p:spTree>
    <p:extLst>
      <p:ext uri="{BB962C8B-B14F-4D97-AF65-F5344CB8AC3E}">
        <p14:creationId xmlns:p14="http://schemas.microsoft.com/office/powerpoint/2010/main" val="3599155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9</a:t>
            </a:fld>
            <a:endParaRPr lang="en-IN"/>
          </a:p>
        </p:txBody>
      </p:sp>
    </p:spTree>
    <p:extLst>
      <p:ext uri="{BB962C8B-B14F-4D97-AF65-F5344CB8AC3E}">
        <p14:creationId xmlns:p14="http://schemas.microsoft.com/office/powerpoint/2010/main" val="786032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10</a:t>
            </a:fld>
            <a:endParaRPr lang="en-IN"/>
          </a:p>
        </p:txBody>
      </p:sp>
    </p:spTree>
    <p:extLst>
      <p:ext uri="{BB962C8B-B14F-4D97-AF65-F5344CB8AC3E}">
        <p14:creationId xmlns:p14="http://schemas.microsoft.com/office/powerpoint/2010/main" val="529871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11</a:t>
            </a:fld>
            <a:endParaRPr lang="en-IN"/>
          </a:p>
        </p:txBody>
      </p:sp>
    </p:spTree>
    <p:extLst>
      <p:ext uri="{BB962C8B-B14F-4D97-AF65-F5344CB8AC3E}">
        <p14:creationId xmlns:p14="http://schemas.microsoft.com/office/powerpoint/2010/main" val="2866291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184DA70-C731-4C70-880D-CCD4705E623C}" type="datetime1">
              <a:rPr lang="en-US" smtClean="0"/>
              <a:t>9/14/2020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779405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5055526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34890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3919124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0574659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224745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6552268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682287371"/>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8884325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1D723-8F53-4F53-90B0-1982A396982E}"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724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9774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AAC38D-0552-4C82-B593-E6124DFADBE2}"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69959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F0F1C-5577-4ACB-BB62-DF8F3C494C7E}" type="datetime1">
              <a:rPr lang="en-US" smtClean="0"/>
              <a:t>9/14/2020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20425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9/14/2020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557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39667345-2558-425A-8533-9BFDBCE15005}" type="datetime1">
              <a:rPr lang="en-US" smtClean="0"/>
              <a:t>9/14/2020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01544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BEA474-078D-4E9B-9B14-09A87B19DC46}"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701576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9/14/2020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36051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2D6E202-B606-4609-B914-27C9371A1F6D}" type="datetime1">
              <a:rPr lang="en-US" smtClean="0"/>
              <a:t>9/14/2020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311989387"/>
      </p:ext>
    </p:extLst>
  </p:cSld>
  <p:clrMap bg1="dk1" tx1="lt1" bg2="dk2" tx2="lt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 id="2147483800"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2.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13.xml.rels><?xml version="1.0" encoding="UTF-8" standalone="yes"?>
<Relationships xmlns="http://schemas.openxmlformats.org/package/2006/relationships"><Relationship Id="rId8" Type="http://schemas.openxmlformats.org/officeDocument/2006/relationships/image" Target="../media/image27.jpeg"/><Relationship Id="rId3" Type="http://schemas.openxmlformats.org/officeDocument/2006/relationships/image" Target="../media/image4.jpeg"/><Relationship Id="rId7" Type="http://schemas.openxmlformats.org/officeDocument/2006/relationships/image" Target="../media/image26.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 Id="rId9" Type="http://schemas.openxmlformats.org/officeDocument/2006/relationships/image" Target="../media/image28.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9.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NUL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NUL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NUL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0" y="-58057"/>
            <a:ext cx="11255375" cy="6821713"/>
          </a:xfrm>
        </p:spPr>
        <p:txBody>
          <a:bodyPr>
            <a:normAutofit fontScale="90000"/>
          </a:bodyPr>
          <a:lstStyle/>
          <a:p>
            <a:pPr algn="ct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r>
              <a:rPr lang="en-IN" sz="5400" dirty="0">
                <a:solidFill>
                  <a:srgbClr val="002060"/>
                </a:solidFill>
                <a:latin typeface="Arial Black" panose="020B0A04020102020204" pitchFamily="34" charset="0"/>
              </a:rPr>
              <a:t>EXPORT MARKETING</a:t>
            </a: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Dr. SUMITA SHANKAR </a:t>
            </a: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Tree>
    <p:extLst>
      <p:ext uri="{BB962C8B-B14F-4D97-AF65-F5344CB8AC3E}">
        <p14:creationId xmlns:p14="http://schemas.microsoft.com/office/powerpoint/2010/main" val="1512012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406906"/>
          </a:xfrm>
          <a:prstGeom prst="rect">
            <a:avLst/>
          </a:prstGeom>
          <a:noFill/>
        </p:spPr>
        <p:txBody>
          <a:bodyPr wrap="square">
            <a:spAutoFit/>
          </a:bodyPr>
          <a:lstStyle/>
          <a:p>
            <a:pPr algn="just">
              <a:lnSpc>
                <a:spcPct val="107000"/>
              </a:lnSpc>
              <a:spcAft>
                <a:spcPts val="800"/>
              </a:spcAft>
            </a:pPr>
            <a:r>
              <a:rPr lang="en-IN" sz="2000" dirty="0">
                <a:solidFill>
                  <a:srgbClr val="002060"/>
                </a:solidFill>
                <a:effectLst/>
                <a:latin typeface="Arial Black" panose="020B0A04020102020204" pitchFamily="34" charset="0"/>
                <a:ea typeface="Calibri" panose="020F0502020204030204" pitchFamily="34" charset="0"/>
              </a:rPr>
              <a:t>. 5. Incentives to exports by E-Commerce </a:t>
            </a:r>
            <a:endParaRPr lang="en-IN" sz="2000"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6146" name="Picture 2" descr="17+ Latest PrestaShop Themes 2020 collection">
            <a:extLst>
              <a:ext uri="{FF2B5EF4-FFF2-40B4-BE49-F238E27FC236}">
                <a16:creationId xmlns:a16="http://schemas.microsoft.com/office/drawing/2014/main" id="{6B3BEED1-1DCE-4EE4-A4DE-31BB9C3727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2278744"/>
            <a:ext cx="2905125" cy="4449082"/>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E-Retailing Laws And Regulations In India | Online Business, E-Business And  E-Tailing Laws And Regulations In India And E-Commerce Laws And Regulations  In India">
            <a:extLst>
              <a:ext uri="{FF2B5EF4-FFF2-40B4-BE49-F238E27FC236}">
                <a16:creationId xmlns:a16="http://schemas.microsoft.com/office/drawing/2014/main" id="{3EE58C0B-7512-4E4B-AE33-F29245D3E9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8309" y="2225247"/>
            <a:ext cx="4255634" cy="4502578"/>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Malaysia Leading Digital Entrepreneur. - Go-eCommerce">
            <a:extLst>
              <a:ext uri="{FF2B5EF4-FFF2-40B4-BE49-F238E27FC236}">
                <a16:creationId xmlns:a16="http://schemas.microsoft.com/office/drawing/2014/main" id="{8F7DDB45-812D-4EC6-8FC2-DE1C017D4B2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9429" y="2278744"/>
            <a:ext cx="3570514" cy="4579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05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406906"/>
          </a:xfrm>
          <a:prstGeom prst="rect">
            <a:avLst/>
          </a:prstGeom>
          <a:noFill/>
        </p:spPr>
        <p:txBody>
          <a:bodyPr wrap="square">
            <a:spAutoFit/>
          </a:bodyPr>
          <a:lstStyle/>
          <a:p>
            <a:pPr algn="just">
              <a:lnSpc>
                <a:spcPct val="107000"/>
              </a:lnSpc>
              <a:spcAft>
                <a:spcPts val="800"/>
              </a:spcAft>
            </a:pPr>
            <a:r>
              <a:rPr lang="en-IN" sz="2000"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rPr>
              <a:t>6. Branding of Export products </a:t>
            </a:r>
          </a:p>
        </p:txBody>
      </p:sp>
      <p:pic>
        <p:nvPicPr>
          <p:cNvPr id="7170" name="Picture 2" descr="ESMATRADE GROUP: About us">
            <a:extLst>
              <a:ext uri="{FF2B5EF4-FFF2-40B4-BE49-F238E27FC236}">
                <a16:creationId xmlns:a16="http://schemas.microsoft.com/office/drawing/2014/main" id="{3391559E-D5C5-493B-96B7-0DBE724F2D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0320" y="2569029"/>
            <a:ext cx="4090080" cy="4288971"/>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International Trading , Export , Import | ITCIA , International Trading  Center and Investment Advisory">
            <a:extLst>
              <a:ext uri="{FF2B5EF4-FFF2-40B4-BE49-F238E27FC236}">
                <a16:creationId xmlns:a16="http://schemas.microsoft.com/office/drawing/2014/main" id="{AA0EF3C3-F9F2-4A40-B518-B55AE76BBB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509838"/>
            <a:ext cx="3846286" cy="4348162"/>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Rice Exporters in India - Data and Report of Rice Export from India Ma">
            <a:extLst>
              <a:ext uri="{FF2B5EF4-FFF2-40B4-BE49-F238E27FC236}">
                <a16:creationId xmlns:a16="http://schemas.microsoft.com/office/drawing/2014/main" id="{D9530716-8AEA-435C-AA12-8B299DC6A60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24433" y="2581274"/>
            <a:ext cx="3117624" cy="427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177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468077"/>
          </a:xfrm>
          <a:prstGeom prst="rect">
            <a:avLst/>
          </a:prstGeom>
          <a:noFill/>
        </p:spPr>
        <p:txBody>
          <a:bodyPr wrap="square">
            <a:spAutoFit/>
          </a:bodyPr>
          <a:lstStyle/>
          <a:p>
            <a:pPr algn="just">
              <a:lnSpc>
                <a:spcPct val="107000"/>
              </a:lnSpc>
              <a:spcAft>
                <a:spcPts val="800"/>
              </a:spcAft>
            </a:pPr>
            <a:r>
              <a:rPr lang="en-I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7. </a:t>
            </a:r>
            <a:r>
              <a:rPr lang="en-IN" sz="2400"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rPr>
              <a:t>Encouragement to paperless trade</a:t>
            </a:r>
          </a:p>
        </p:txBody>
      </p:sp>
      <p:pic>
        <p:nvPicPr>
          <p:cNvPr id="1026" name="Picture 2" descr="Trade Facilitation and Paperless Trade: State of Play and The Way Forward  for Asia and the Pacific, Studies in Trade and Investment No. 85 | United  Nations ESCAP">
            <a:extLst>
              <a:ext uri="{FF2B5EF4-FFF2-40B4-BE49-F238E27FC236}">
                <a16:creationId xmlns:a16="http://schemas.microsoft.com/office/drawing/2014/main" id="{23B60F8D-7CFB-42B2-8FF1-48516EFD57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60527" y="594732"/>
            <a:ext cx="4222595" cy="256048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pril 6, 2020; The Day Trade Finance Went From Paper to Paperless - Trade  Finance Global">
            <a:extLst>
              <a:ext uri="{FF2B5EF4-FFF2-40B4-BE49-F238E27FC236}">
                <a16:creationId xmlns:a16="http://schemas.microsoft.com/office/drawing/2014/main" id="{5B9A14BF-28CE-47D9-9586-0DFBD12747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1249" y="3351689"/>
            <a:ext cx="3754244" cy="350631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perless documentation will help boost export trade - Economist | Page 2 |  Sunday Observer">
            <a:extLst>
              <a:ext uri="{FF2B5EF4-FFF2-40B4-BE49-F238E27FC236}">
                <a16:creationId xmlns:a16="http://schemas.microsoft.com/office/drawing/2014/main" id="{E31BB0C1-12B3-4198-845E-43995A3B32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10166" y="3612010"/>
            <a:ext cx="3627863" cy="298566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Going Paperless for Better Customer Service - Global Trade Magazine">
            <a:extLst>
              <a:ext uri="{FF2B5EF4-FFF2-40B4-BE49-F238E27FC236}">
                <a16:creationId xmlns:a16="http://schemas.microsoft.com/office/drawing/2014/main" id="{C181DA4E-7C29-4420-8608-9AEA63DFBD1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35805" y="3351689"/>
            <a:ext cx="3920390" cy="3441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21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468077"/>
          </a:xfrm>
          <a:prstGeom prst="rect">
            <a:avLst/>
          </a:prstGeom>
          <a:noFill/>
        </p:spPr>
        <p:txBody>
          <a:bodyPr wrap="square">
            <a:spAutoFit/>
          </a:bodyPr>
          <a:lstStyle/>
          <a:p>
            <a:pPr algn="just">
              <a:lnSpc>
                <a:spcPct val="107000"/>
              </a:lnSpc>
              <a:spcAft>
                <a:spcPts val="800"/>
              </a:spcAft>
            </a:pPr>
            <a:r>
              <a:rPr lang="en-IN" sz="2400" dirty="0">
                <a:solidFill>
                  <a:srgbClr val="0033CC"/>
                </a:solidFill>
                <a:effectLst/>
                <a:latin typeface="Arial Black" panose="020B0A04020102020204" pitchFamily="34" charset="0"/>
                <a:ea typeface="Calibri" panose="020F0502020204030204" pitchFamily="34" charset="0"/>
                <a:cs typeface="Times New Roman" panose="02020603050405020304" pitchFamily="18" charset="0"/>
              </a:rPr>
              <a:t>8. Boost to local manufacturing of machinery </a:t>
            </a:r>
          </a:p>
        </p:txBody>
      </p:sp>
      <p:pic>
        <p:nvPicPr>
          <p:cNvPr id="2050" name="Picture 2" descr="Textile Machinery Manufacturers Association: Latest News &amp; Videos, Photos  about Textile Machinery Manufacturers Association | The Economic Times">
            <a:extLst>
              <a:ext uri="{FF2B5EF4-FFF2-40B4-BE49-F238E27FC236}">
                <a16:creationId xmlns:a16="http://schemas.microsoft.com/office/drawing/2014/main" id="{C5FEDBBB-F557-4511-9E51-B870AA108E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6112" y="1813183"/>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Which book is best for GATE for Mechanical Engineering? - Quora">
            <a:extLst>
              <a:ext uri="{FF2B5EF4-FFF2-40B4-BE49-F238E27FC236}">
                <a16:creationId xmlns:a16="http://schemas.microsoft.com/office/drawing/2014/main" id="{886C3FE6-D15E-40B0-8A6B-AE74E1BF7C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16283" y="1213108"/>
            <a:ext cx="1553736" cy="24479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Kubota Mini Excavators and Mini Diggers | Boss Plant Sales">
            <a:extLst>
              <a:ext uri="{FF2B5EF4-FFF2-40B4-BE49-F238E27FC236}">
                <a16:creationId xmlns:a16="http://schemas.microsoft.com/office/drawing/2014/main" id="{7387A865-3024-4270-B896-786CB788FC1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231" y="4459636"/>
            <a:ext cx="1977482" cy="22383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Ludhiana woollen industry witnesses change in trend - punjab$ludhiana -  Hindustan Times">
            <a:extLst>
              <a:ext uri="{FF2B5EF4-FFF2-40B4-BE49-F238E27FC236}">
                <a16:creationId xmlns:a16="http://schemas.microsoft.com/office/drawing/2014/main" id="{F4A237EF-35F1-476D-8B91-B7DE6EA7601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13033" y="4924735"/>
            <a:ext cx="2378926"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ere's how India's engineering exports are in a steel trap">
            <a:extLst>
              <a:ext uri="{FF2B5EF4-FFF2-40B4-BE49-F238E27FC236}">
                <a16:creationId xmlns:a16="http://schemas.microsoft.com/office/drawing/2014/main" id="{AC1A6C9B-ECF0-473E-946B-06405E28B71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06752" y="4993733"/>
            <a:ext cx="3442010" cy="1709854"/>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Oil Filter Machine in Delhi, ऑइल फ़िल्टर मशीन, दिल्ली, Delhi | Oil Filter  Machine Price in Delhi">
            <a:extLst>
              <a:ext uri="{FF2B5EF4-FFF2-40B4-BE49-F238E27FC236}">
                <a16:creationId xmlns:a16="http://schemas.microsoft.com/office/drawing/2014/main" id="{18BD22F1-C0C8-4DCB-9677-E2F3ECA36D4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597482" y="4674220"/>
            <a:ext cx="208899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51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469809"/>
          </a:xfrm>
          <a:prstGeom prst="rect">
            <a:avLst/>
          </a:prstGeom>
          <a:noFill/>
        </p:spPr>
        <p:txBody>
          <a:bodyPr wrap="square">
            <a:spAutoFit/>
          </a:bodyPr>
          <a:lstStyle/>
          <a:p>
            <a:pPr algn="just">
              <a:lnSpc>
                <a:spcPct val="107000"/>
              </a:lnSpc>
              <a:spcAft>
                <a:spcPts val="800"/>
              </a:spcAft>
            </a:pPr>
            <a:r>
              <a:rPr lang="en-IN" sz="2400" dirty="0">
                <a:solidFill>
                  <a:srgbClr val="0033CC"/>
                </a:solidFill>
                <a:latin typeface="Arial Black" panose="020B0A04020102020204" pitchFamily="34" charset="0"/>
                <a:ea typeface="Calibri" panose="020F0502020204030204" pitchFamily="34" charset="0"/>
                <a:cs typeface="Times New Roman" panose="02020603050405020304" pitchFamily="18" charset="0"/>
              </a:rPr>
              <a:t>9. Departure from the practice of annual supplements to FTP </a:t>
            </a:r>
            <a:r>
              <a:rPr lang="en-IN" sz="2400" dirty="0">
                <a:solidFill>
                  <a:srgbClr val="0033CC"/>
                </a:solidFill>
                <a:effectLst/>
                <a:latin typeface="Arial Black" panose="020B0A04020102020204" pitchFamily="34" charset="0"/>
                <a:ea typeface="Calibri" panose="020F0502020204030204" pitchFamily="34" charset="0"/>
                <a:cs typeface="Times New Roman" panose="02020603050405020304" pitchFamily="18" charset="0"/>
              </a:rPr>
              <a:t>. </a:t>
            </a:r>
          </a:p>
        </p:txBody>
      </p:sp>
      <p:pic>
        <p:nvPicPr>
          <p:cNvPr id="1026" name="Picture 2" descr="Crap Eyewear Loc Sunglasses | Grailed">
            <a:extLst>
              <a:ext uri="{FF2B5EF4-FFF2-40B4-BE49-F238E27FC236}">
                <a16:creationId xmlns:a16="http://schemas.microsoft.com/office/drawing/2014/main" id="{DAC08B44-F93F-4EE4-9DBC-FAF82763B4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0976" y="1680118"/>
            <a:ext cx="9160959" cy="5114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93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3100" dirty="0">
                <a:solidFill>
                  <a:srgbClr val="002060"/>
                </a:solidFill>
                <a:latin typeface="Arial Black" panose="020B0A04020102020204" pitchFamily="34" charset="0"/>
              </a:rPr>
            </a:br>
            <a:br>
              <a:rPr lang="en-IN" sz="3100" dirty="0">
                <a:solidFill>
                  <a:srgbClr val="002060"/>
                </a:solidFill>
                <a:latin typeface="Arial Black" panose="020B0A04020102020204" pitchFamily="34" charset="0"/>
              </a:rPr>
            </a:br>
            <a:r>
              <a:rPr lang="en-IN" sz="3100" dirty="0">
                <a:solidFill>
                  <a:srgbClr val="002060"/>
                </a:solidFill>
                <a:latin typeface="Arial Black" panose="020B0A04020102020204" pitchFamily="34" charset="0"/>
              </a:rPr>
              <a:t>1. Status Holders </a:t>
            </a:r>
            <a:br>
              <a:rPr lang="en-IN" sz="3100" dirty="0">
                <a:solidFill>
                  <a:srgbClr val="002060"/>
                </a:solidFill>
                <a:latin typeface="Arial Black" panose="020B0A04020102020204" pitchFamily="34" charset="0"/>
              </a:rPr>
            </a:br>
            <a:r>
              <a:rPr lang="en-IN" sz="3100" dirty="0">
                <a:solidFill>
                  <a:srgbClr val="002060"/>
                </a:solidFill>
                <a:latin typeface="Arial Black" panose="020B0A04020102020204" pitchFamily="34" charset="0"/>
              </a:rPr>
              <a:t>2. Simplification of procedures </a:t>
            </a:r>
            <a:br>
              <a:rPr lang="en-IN" sz="3100" dirty="0">
                <a:solidFill>
                  <a:srgbClr val="002060"/>
                </a:solidFill>
                <a:latin typeface="Arial Black" panose="020B0A04020102020204" pitchFamily="34" charset="0"/>
              </a:rPr>
            </a:br>
            <a:r>
              <a:rPr lang="en-IN" sz="3100" dirty="0">
                <a:solidFill>
                  <a:srgbClr val="002060"/>
                </a:solidFill>
                <a:latin typeface="Arial Black" panose="020B0A04020102020204" pitchFamily="34" charset="0"/>
              </a:rPr>
              <a:t>3. New Initiatives to EOU/ </a:t>
            </a:r>
            <a:r>
              <a:rPr lang="en-IN" sz="3100" dirty="0" err="1">
                <a:solidFill>
                  <a:srgbClr val="002060"/>
                </a:solidFill>
                <a:latin typeface="Arial Black" panose="020B0A04020102020204" pitchFamily="34" charset="0"/>
              </a:rPr>
              <a:t>stp</a:t>
            </a:r>
            <a:br>
              <a:rPr lang="en-IN" sz="3100" dirty="0">
                <a:solidFill>
                  <a:srgbClr val="002060"/>
                </a:solidFill>
                <a:latin typeface="Arial Black" panose="020B0A04020102020204" pitchFamily="34" charset="0"/>
              </a:rPr>
            </a:br>
            <a:r>
              <a:rPr lang="en-IN" sz="3100" dirty="0">
                <a:solidFill>
                  <a:srgbClr val="002060"/>
                </a:solidFill>
                <a:latin typeface="Arial Black" panose="020B0A04020102020204" pitchFamily="34" charset="0"/>
              </a:rPr>
              <a:t>4. special benefits to handloom  Products  				  </a:t>
            </a:r>
            <a:br>
              <a:rPr lang="en-IN" sz="3100" dirty="0">
                <a:solidFill>
                  <a:srgbClr val="002060"/>
                </a:solidFill>
                <a:latin typeface="Arial Black" panose="020B0A04020102020204" pitchFamily="34" charset="0"/>
              </a:rPr>
            </a:br>
            <a:r>
              <a:rPr lang="en-IN" sz="3100" dirty="0">
                <a:solidFill>
                  <a:srgbClr val="002060"/>
                </a:solidFill>
                <a:latin typeface="Arial Black" panose="020B0A04020102020204" pitchFamily="34" charset="0"/>
              </a:rPr>
              <a:t>5. Resolve Quality complaints and trade disputes </a:t>
            </a:r>
            <a:br>
              <a:rPr lang="en-IN" sz="3100" dirty="0">
                <a:solidFill>
                  <a:srgbClr val="002060"/>
                </a:solidFill>
                <a:latin typeface="Arial Black" panose="020B0A04020102020204" pitchFamily="34" charset="0"/>
              </a:rPr>
            </a:br>
            <a:br>
              <a:rPr lang="en-IN" sz="3100" dirty="0">
                <a:solidFill>
                  <a:srgbClr val="002060"/>
                </a:solidFill>
                <a:latin typeface="Arial Black" panose="020B0A04020102020204" pitchFamily="34" charset="0"/>
              </a:rPr>
            </a:br>
            <a:br>
              <a:rPr lang="en-IN" sz="3100" dirty="0">
                <a:solidFill>
                  <a:srgbClr val="002060"/>
                </a:solidFill>
                <a:latin typeface="Arial Black" panose="020B0A04020102020204" pitchFamily="34" charset="0"/>
              </a:rPr>
            </a:br>
            <a:br>
              <a:rPr lang="en-IN" sz="3100" dirty="0">
                <a:solidFill>
                  <a:srgbClr val="002060"/>
                </a:solidFill>
                <a:latin typeface="Arial Black" panose="020B0A04020102020204" pitchFamily="34" charset="0"/>
              </a:rPr>
            </a:br>
            <a:br>
              <a:rPr lang="en-IN" sz="3100" dirty="0">
                <a:solidFill>
                  <a:srgbClr val="002060"/>
                </a:solidFill>
                <a:latin typeface="Arial Black" panose="020B0A04020102020204" pitchFamily="34" charset="0"/>
              </a:rPr>
            </a:br>
            <a:br>
              <a:rPr lang="en-IN" sz="22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532775"/>
          </a:xfrm>
          <a:prstGeom prst="rect">
            <a:avLst/>
          </a:prstGeom>
          <a:noFill/>
        </p:spPr>
        <p:txBody>
          <a:bodyPr wrap="square">
            <a:spAutoFit/>
          </a:bodyPr>
          <a:lstStyle/>
          <a:p>
            <a:pPr algn="just">
              <a:lnSpc>
                <a:spcPct val="107000"/>
              </a:lnSpc>
              <a:spcAft>
                <a:spcPts val="800"/>
              </a:spcAft>
            </a:pPr>
            <a:r>
              <a:rPr lang="en-IN" sz="2800" dirty="0">
                <a:solidFill>
                  <a:srgbClr val="0033CC"/>
                </a:solidFill>
                <a:latin typeface="Arial Black" panose="020B0A04020102020204" pitchFamily="34" charset="0"/>
                <a:ea typeface="Calibri" panose="020F0502020204030204" pitchFamily="34" charset="0"/>
                <a:cs typeface="Times New Roman" panose="02020603050405020304" pitchFamily="18" charset="0"/>
              </a:rPr>
              <a:t>10 . Miscellaneous highlights of FTP </a:t>
            </a:r>
            <a:endParaRPr lang="en-IN" sz="2800" dirty="0">
              <a:solidFill>
                <a:srgbClr val="0033CC"/>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376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522514" y="1124857"/>
            <a:ext cx="10732861" cy="11966547"/>
          </a:xfrm>
        </p:spPr>
        <p:txBody>
          <a:bodyPr>
            <a:normAutofit/>
          </a:bodyPr>
          <a:lstStyle/>
          <a:p>
            <a:pPr algn="ct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pic>
        <p:nvPicPr>
          <p:cNvPr id="1026" name="Picture 2" descr="Govt unveils Foreign Trade Policy for 2015-20, aggressively push the  Government's 'Make in India' vision">
            <a:extLst>
              <a:ext uri="{FF2B5EF4-FFF2-40B4-BE49-F238E27FC236}">
                <a16:creationId xmlns:a16="http://schemas.microsoft.com/office/drawing/2014/main" id="{A5E33D2E-8D9A-4113-B011-4D6E4B7935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1217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25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10457" y="420913"/>
            <a:ext cx="11044918" cy="6516915"/>
          </a:xfrm>
        </p:spPr>
        <p:txBody>
          <a:bodyPr>
            <a:normAutofit fontScale="90000"/>
          </a:bodyPr>
          <a:lstStyle/>
          <a:p>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r>
              <a:rPr lang="en-IN" sz="4000" dirty="0">
                <a:solidFill>
                  <a:srgbClr val="002060"/>
                </a:solidFill>
                <a:latin typeface="Arial Black" panose="020B0A04020102020204" pitchFamily="34" charset="0"/>
              </a:rPr>
              <a:t>      </a:t>
            </a:r>
            <a:r>
              <a:rPr lang="en-IN" dirty="0">
                <a:solidFill>
                  <a:srgbClr val="00B0F0"/>
                </a:solidFill>
                <a:latin typeface="Arial Black" panose="020B0A04020102020204" pitchFamily="34" charset="0"/>
                <a:hlinkClick r:id="rId4" invalidUrl="ftp://ftp 2015-2020/">
                  <a:extLst>
                    <a:ext uri="{A12FA001-AC4F-418D-AE19-62706E023703}">
                      <ahyp:hlinkClr xmlns:ahyp="http://schemas.microsoft.com/office/drawing/2018/hyperlinkcolor" val="tx"/>
                    </a:ext>
                  </a:extLst>
                </a:hlinkClick>
              </a:rPr>
              <a:t>FOREIGN TRADE POLICY  2015-2020</a:t>
            </a:r>
            <a:r>
              <a:rPr lang="en-IN" dirty="0">
                <a:solidFill>
                  <a:srgbClr val="00B0F0"/>
                </a:solidFill>
                <a:latin typeface="Arial Black" panose="020B0A04020102020204" pitchFamily="34" charset="0"/>
              </a:rPr>
              <a:t> </a:t>
            </a:r>
            <a:br>
              <a:rPr lang="en-IN" dirty="0">
                <a:solidFill>
                  <a:srgbClr val="00B0F0"/>
                </a:solidFill>
                <a:latin typeface="Arial Black" panose="020B0A04020102020204" pitchFamily="34" charset="0"/>
              </a:rPr>
            </a:br>
            <a:br>
              <a:rPr lang="en-IN" dirty="0">
                <a:solidFill>
                  <a:srgbClr val="00B0F0"/>
                </a:solidFill>
                <a:latin typeface="Arial Black" panose="020B0A04020102020204" pitchFamily="34" charset="0"/>
              </a:rPr>
            </a:br>
            <a:br>
              <a:rPr lang="en-IN" dirty="0">
                <a:solidFill>
                  <a:srgbClr val="00B0F0"/>
                </a:solidFill>
                <a:latin typeface="Arial Black" panose="020B0A04020102020204" pitchFamily="34" charset="0"/>
              </a:rPr>
            </a:br>
            <a:r>
              <a:rPr lang="en-IN" b="1"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 </a:t>
            </a:r>
            <a:br>
              <a:rPr lang="en-IN"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br>
            <a:br>
              <a:rPr lang="en-IN" dirty="0">
                <a:solidFill>
                  <a:srgbClr val="00B0F0"/>
                </a:solidFill>
                <a:latin typeface="Arial Black" panose="020B0A04020102020204" pitchFamily="34" charset="0"/>
              </a:rPr>
            </a:br>
            <a:br>
              <a:rPr lang="en-IN" dirty="0">
                <a:solidFill>
                  <a:srgbClr val="00B0F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Tree>
    <p:extLst>
      <p:ext uri="{BB962C8B-B14F-4D97-AF65-F5344CB8AC3E}">
        <p14:creationId xmlns:p14="http://schemas.microsoft.com/office/powerpoint/2010/main" val="961846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10457" y="420913"/>
            <a:ext cx="11044918" cy="6516915"/>
          </a:xfrm>
        </p:spPr>
        <p:txBody>
          <a:bodyPr>
            <a:normAutofit fontScale="90000"/>
          </a:bodyPr>
          <a:lstStyle/>
          <a:p>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r>
              <a:rPr lang="en-IN" sz="4000" dirty="0">
                <a:solidFill>
                  <a:srgbClr val="002060"/>
                </a:solidFill>
                <a:latin typeface="Arial Black" panose="020B0A04020102020204" pitchFamily="34" charset="0"/>
              </a:rPr>
              <a:t>OBJECTIVES OF </a:t>
            </a:r>
            <a:r>
              <a:rPr lang="en-IN" sz="4000" dirty="0">
                <a:solidFill>
                  <a:srgbClr val="002060"/>
                </a:solidFill>
                <a:latin typeface="Arial Black" panose="020B0A04020102020204" pitchFamily="34" charset="0"/>
                <a:hlinkClick r:id="rId4" invalidUrl="ftp://ftp 2015-2020/"/>
              </a:rPr>
              <a:t>FTP 2015-2020</a:t>
            </a:r>
            <a:r>
              <a:rPr lang="en-IN" sz="4000" dirty="0">
                <a:solidFill>
                  <a:srgbClr val="002060"/>
                </a:solidFill>
                <a:latin typeface="Arial Black" panose="020B0A04020102020204" pitchFamily="34" charset="0"/>
              </a:rPr>
              <a:t> </a:t>
            </a: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r>
              <a:rPr lang="en-IN" sz="2200" b="1"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rPr>
              <a:t>To promote India’s merchandise Export and services export</a:t>
            </a:r>
            <a:br>
              <a:rPr lang="en-IN" sz="2200" b="1" dirty="0">
                <a:solidFill>
                  <a:srgbClr val="002060"/>
                </a:solidFill>
                <a:latin typeface="Arial Black" panose="020B0A04020102020204" pitchFamily="34" charset="0"/>
                <a:ea typeface="Calibri" panose="020F0502020204030204" pitchFamily="34" charset="0"/>
                <a:cs typeface="Times New Roman" panose="02020603050405020304" pitchFamily="18" charset="0"/>
              </a:rPr>
            </a:br>
            <a:br>
              <a:rPr lang="en-IN" sz="2200" b="1" dirty="0">
                <a:solidFill>
                  <a:srgbClr val="002060"/>
                </a:solidFill>
                <a:latin typeface="Arial Black" panose="020B0A04020102020204" pitchFamily="34" charset="0"/>
                <a:ea typeface="Calibri" panose="020F0502020204030204" pitchFamily="34" charset="0"/>
                <a:cs typeface="Times New Roman" panose="02020603050405020304" pitchFamily="18" charset="0"/>
              </a:rPr>
            </a:br>
            <a:r>
              <a:rPr lang="en-IN" sz="2200" b="1" dirty="0">
                <a:solidFill>
                  <a:srgbClr val="002060"/>
                </a:solidFill>
                <a:latin typeface="Arial Black" panose="020B0A04020102020204" pitchFamily="34" charset="0"/>
              </a:rPr>
              <a:t>To raise India’s share in world export</a:t>
            </a:r>
            <a:br>
              <a:rPr lang="en-IN" sz="2200" b="1" dirty="0">
                <a:solidFill>
                  <a:srgbClr val="002060"/>
                </a:solidFill>
                <a:latin typeface="Arial Black" panose="020B0A04020102020204" pitchFamily="34" charset="0"/>
              </a:rPr>
            </a:br>
            <a:br>
              <a:rPr lang="en-IN" sz="2200" b="1" dirty="0">
                <a:solidFill>
                  <a:srgbClr val="002060"/>
                </a:solidFill>
                <a:latin typeface="Arial Black" panose="020B0A04020102020204" pitchFamily="34" charset="0"/>
              </a:rPr>
            </a:br>
            <a:r>
              <a:rPr lang="en-IN" sz="2200" b="1" dirty="0">
                <a:solidFill>
                  <a:srgbClr val="002060"/>
                </a:solidFill>
                <a:latin typeface="Arial Black" panose="020B0A04020102020204" pitchFamily="34" charset="0"/>
              </a:rPr>
              <a:t>To increase value addition along with export import of goods and services.</a:t>
            </a:r>
            <a:br>
              <a:rPr lang="en-IN" sz="2200" b="1" dirty="0">
                <a:solidFill>
                  <a:srgbClr val="002060"/>
                </a:solidFill>
                <a:latin typeface="Arial Black" panose="020B0A04020102020204" pitchFamily="34" charset="0"/>
              </a:rPr>
            </a:br>
            <a:br>
              <a:rPr lang="en-IN" sz="2200" b="1" dirty="0">
                <a:solidFill>
                  <a:srgbClr val="002060"/>
                </a:solidFill>
                <a:latin typeface="Arial Black" panose="020B0A04020102020204" pitchFamily="34" charset="0"/>
              </a:rPr>
            </a:br>
            <a:r>
              <a:rPr lang="en-IN" sz="2200" b="1" dirty="0">
                <a:solidFill>
                  <a:srgbClr val="002060"/>
                </a:solidFill>
                <a:latin typeface="Arial Black" panose="020B0A04020102020204" pitchFamily="34" charset="0"/>
              </a:rPr>
              <a:t>To give boost to export of Hi-tech and defence items </a:t>
            </a:r>
            <a:br>
              <a:rPr lang="en-IN" sz="2200" b="1" dirty="0">
                <a:solidFill>
                  <a:srgbClr val="002060"/>
                </a:solidFill>
                <a:latin typeface="Arial Black" panose="020B0A04020102020204" pitchFamily="34" charset="0"/>
              </a:rPr>
            </a:br>
            <a:br>
              <a:rPr lang="en-IN" sz="2200" b="1" dirty="0">
                <a:solidFill>
                  <a:srgbClr val="002060"/>
                </a:solidFill>
                <a:latin typeface="Arial Black" panose="020B0A04020102020204" pitchFamily="34" charset="0"/>
              </a:rPr>
            </a:br>
            <a:r>
              <a:rPr lang="en-IN" sz="2200" b="1" dirty="0">
                <a:solidFill>
                  <a:srgbClr val="002060"/>
                </a:solidFill>
                <a:latin typeface="Arial Black" panose="020B0A04020102020204" pitchFamily="34" charset="0"/>
              </a:rPr>
              <a:t>Foreign Trade policy to be aligned with India’s vision</a:t>
            </a:r>
            <a:br>
              <a:rPr lang="en-IN" sz="2200" b="1" dirty="0">
                <a:solidFill>
                  <a:srgbClr val="002060"/>
                </a:solidFill>
                <a:latin typeface="Arial Black" panose="020B0A04020102020204" pitchFamily="34" charset="0"/>
              </a:rPr>
            </a:br>
            <a:br>
              <a:rPr lang="en-IN" sz="2200" b="1" dirty="0">
                <a:solidFill>
                  <a:srgbClr val="002060"/>
                </a:solidFill>
                <a:latin typeface="Arial Black" panose="020B0A04020102020204" pitchFamily="34" charset="0"/>
              </a:rPr>
            </a:br>
            <a:r>
              <a:rPr lang="en-IN" sz="2200" b="1" dirty="0">
                <a:solidFill>
                  <a:srgbClr val="002060"/>
                </a:solidFill>
                <a:latin typeface="Arial Black" panose="020B0A04020102020204" pitchFamily="34" charset="0"/>
              </a:rPr>
              <a:t>To provide sustainable and stable environment for export</a:t>
            </a:r>
            <a:r>
              <a:rPr lang="en-IN" sz="2200" dirty="0">
                <a:solidFill>
                  <a:srgbClr val="002060"/>
                </a:solidFill>
                <a:latin typeface="Arial Black" panose="020B0A04020102020204" pitchFamily="34" charset="0"/>
              </a:rPr>
              <a:t>.</a:t>
            </a:r>
            <a:br>
              <a:rPr lang="en-IN" sz="2200" dirty="0">
                <a:solidFill>
                  <a:srgbClr val="002060"/>
                </a:solidFill>
                <a:latin typeface="Arial Black" panose="020B0A04020102020204" pitchFamily="34" charset="0"/>
              </a:rPr>
            </a:br>
            <a:br>
              <a:rPr lang="en-IN" sz="2200" dirty="0">
                <a:solidFill>
                  <a:srgbClr val="002060"/>
                </a:solidFill>
                <a:latin typeface="Arial Black" panose="020B0A04020102020204" pitchFamily="34" charset="0"/>
              </a:rPr>
            </a:br>
            <a:r>
              <a:rPr lang="en-IN" sz="2200" b="1" dirty="0">
                <a:solidFill>
                  <a:srgbClr val="002060"/>
                </a:solidFill>
                <a:latin typeface="Arial Black" panose="020B0A04020102020204" pitchFamily="34" charset="0"/>
              </a:rPr>
              <a:t>Creations of Jobs</a:t>
            </a:r>
            <a:br>
              <a:rPr lang="en-IN" sz="2200" dirty="0">
                <a:latin typeface="Arial Black" panose="020B0A04020102020204" pitchFamily="34" charset="0"/>
              </a:rPr>
            </a:br>
            <a:br>
              <a:rPr lang="en-IN" sz="2200" dirty="0">
                <a:latin typeface="Arial Black" panose="020B0A04020102020204" pitchFamily="34" charset="0"/>
              </a:rPr>
            </a:br>
            <a:r>
              <a:rPr lang="en-IN" sz="2200" b="1" dirty="0">
                <a:solidFill>
                  <a:srgbClr val="002060"/>
                </a:solidFill>
                <a:latin typeface="Arial Black" panose="020B0A04020102020204" pitchFamily="34" charset="0"/>
              </a:rPr>
              <a:t>To face challenges in international trade</a:t>
            </a:r>
            <a:br>
              <a:rPr lang="en-IN" sz="2200" dirty="0">
                <a:solidFill>
                  <a:srgbClr val="002060"/>
                </a:solidFill>
                <a:latin typeface="Arial Black" panose="020B0A04020102020204" pitchFamily="34" charset="0"/>
              </a:rPr>
            </a:br>
            <a:br>
              <a:rPr lang="en-IN" sz="2200" dirty="0">
                <a:solidFill>
                  <a:srgbClr val="002060"/>
                </a:solidFill>
                <a:latin typeface="Arial Black" panose="020B0A04020102020204" pitchFamily="34" charset="0"/>
              </a:rPr>
            </a:br>
            <a:r>
              <a:rPr lang="en-IN" sz="2000" b="1"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rPr>
              <a:t> </a:t>
            </a:r>
            <a:br>
              <a:rPr lang="en-IN" sz="2000"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Tree>
    <p:extLst>
      <p:ext uri="{BB962C8B-B14F-4D97-AF65-F5344CB8AC3E}">
        <p14:creationId xmlns:p14="http://schemas.microsoft.com/office/powerpoint/2010/main" val="368624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10457" y="420913"/>
            <a:ext cx="11044918" cy="6516915"/>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r>
              <a:rPr lang="en-IN" sz="4000" dirty="0">
                <a:solidFill>
                  <a:srgbClr val="002060"/>
                </a:solidFill>
                <a:latin typeface="Arial Black" panose="020B0A04020102020204" pitchFamily="34" charset="0"/>
              </a:rPr>
              <a:t>HIGHLIGHTS OF </a:t>
            </a:r>
            <a:r>
              <a:rPr lang="en-IN" sz="4000" dirty="0">
                <a:solidFill>
                  <a:srgbClr val="002060"/>
                </a:solidFill>
                <a:latin typeface="Arial Black" panose="020B0A04020102020204" pitchFamily="34" charset="0"/>
                <a:hlinkClick r:id="rId4" invalidUrl="ftp://ftp 2015-2020/"/>
              </a:rPr>
              <a:t>FTP 2015-2020</a:t>
            </a:r>
            <a:r>
              <a:rPr lang="en-IN" sz="4000" dirty="0">
                <a:solidFill>
                  <a:srgbClr val="002060"/>
                </a:solidFill>
                <a:latin typeface="Arial Black" panose="020B0A04020102020204" pitchFamily="34" charset="0"/>
              </a:rPr>
              <a:t> </a:t>
            </a: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Tree>
    <p:extLst>
      <p:ext uri="{BB962C8B-B14F-4D97-AF65-F5344CB8AC3E}">
        <p14:creationId xmlns:p14="http://schemas.microsoft.com/office/powerpoint/2010/main" val="205238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1270732"/>
          </a:xfrm>
          <a:prstGeom prst="rect">
            <a:avLst/>
          </a:prstGeom>
          <a:noFill/>
        </p:spPr>
        <p:txBody>
          <a:bodyPr wrap="square">
            <a:spAutoFit/>
          </a:bodyPr>
          <a:lstStyle/>
          <a:p>
            <a:pPr marL="457200" indent="-457200" algn="just">
              <a:lnSpc>
                <a:spcPct val="107000"/>
              </a:lnSpc>
              <a:spcAft>
                <a:spcPts val="800"/>
              </a:spcAft>
              <a:buAutoNum type="arabicPeriod"/>
            </a:pPr>
            <a:r>
              <a:rPr lang="en-IN" sz="2000" b="1"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rPr>
              <a:t>Introduction of two new schemes: </a:t>
            </a:r>
          </a:p>
          <a:p>
            <a:pPr algn="just">
              <a:lnSpc>
                <a:spcPct val="107000"/>
              </a:lnSpc>
              <a:spcAft>
                <a:spcPts val="800"/>
              </a:spcAft>
            </a:pPr>
            <a:r>
              <a:rPr lang="en-IN" sz="2000" b="1"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MEIS (Merchandise Exports from India Scheme. </a:t>
            </a:r>
          </a:p>
          <a:p>
            <a:pPr algn="just">
              <a:lnSpc>
                <a:spcPct val="107000"/>
              </a:lnSpc>
              <a:spcAft>
                <a:spcPts val="800"/>
              </a:spcAft>
            </a:pPr>
            <a:r>
              <a:rPr lang="en-IN" sz="2000" b="1"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SEIS (Service Exports from India Scheme) </a:t>
            </a:r>
          </a:p>
        </p:txBody>
      </p:sp>
      <p:pic>
        <p:nvPicPr>
          <p:cNvPr id="2050" name="Picture 2" descr="Highlight of Foreign Trade Policy 2015-20 - TaxDesign">
            <a:extLst>
              <a:ext uri="{FF2B5EF4-FFF2-40B4-BE49-F238E27FC236}">
                <a16:creationId xmlns:a16="http://schemas.microsoft.com/office/drawing/2014/main" id="{01300352-3DC7-4B26-99C3-A7846A027E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0629" y="2481943"/>
            <a:ext cx="9601200" cy="4034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611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406906"/>
          </a:xfrm>
          <a:prstGeom prst="rect">
            <a:avLst/>
          </a:prstGeom>
          <a:noFill/>
        </p:spPr>
        <p:txBody>
          <a:bodyPr wrap="square">
            <a:spAutoFit/>
          </a:bodyPr>
          <a:lstStyle/>
          <a:p>
            <a:pPr algn="just">
              <a:lnSpc>
                <a:spcPct val="107000"/>
              </a:lnSpc>
              <a:spcAft>
                <a:spcPts val="800"/>
              </a:spcAft>
            </a:pPr>
            <a:r>
              <a:rPr lang="en-IN" sz="1800" dirty="0">
                <a:solidFill>
                  <a:srgbClr val="002060"/>
                </a:solidFill>
                <a:effectLst/>
                <a:latin typeface="Times New Roman" panose="02020603050405020304" pitchFamily="18" charset="0"/>
                <a:ea typeface="Calibri" panose="020F0502020204030204" pitchFamily="34" charset="0"/>
              </a:rPr>
              <a:t>2</a:t>
            </a:r>
            <a:r>
              <a:rPr lang="en-IN" sz="2000" dirty="0">
                <a:solidFill>
                  <a:srgbClr val="002060"/>
                </a:solidFill>
                <a:effectLst/>
                <a:latin typeface="Arial Black" panose="020B0A04020102020204" pitchFamily="34" charset="0"/>
                <a:ea typeface="Calibri" panose="020F0502020204030204" pitchFamily="34" charset="0"/>
              </a:rPr>
              <a:t>. Incentives for services Export:</a:t>
            </a:r>
            <a:endParaRPr lang="en-IN" sz="2000" b="1"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3074" name="Picture 2" descr="Service Exports from India Scheme (SEIS) for Exporters">
            <a:extLst>
              <a:ext uri="{FF2B5EF4-FFF2-40B4-BE49-F238E27FC236}">
                <a16:creationId xmlns:a16="http://schemas.microsoft.com/office/drawing/2014/main" id="{829BC119-89E8-44A9-B3AE-97EC5104FA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57" y="1901371"/>
            <a:ext cx="11813268" cy="4884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406906"/>
          </a:xfrm>
          <a:prstGeom prst="rect">
            <a:avLst/>
          </a:prstGeom>
          <a:noFill/>
        </p:spPr>
        <p:txBody>
          <a:bodyPr wrap="square">
            <a:spAutoFit/>
          </a:bodyPr>
          <a:lstStyle/>
          <a:p>
            <a:pPr algn="just">
              <a:lnSpc>
                <a:spcPct val="107000"/>
              </a:lnSpc>
              <a:spcAft>
                <a:spcPts val="800"/>
              </a:spcAft>
            </a:pPr>
            <a:r>
              <a:rPr lang="en-IN" sz="2000" dirty="0">
                <a:solidFill>
                  <a:srgbClr val="002060"/>
                </a:solidFill>
                <a:effectLst/>
                <a:latin typeface="Arial Black" panose="020B0A04020102020204" pitchFamily="34" charset="0"/>
                <a:ea typeface="Calibri" panose="020F0502020204030204" pitchFamily="34" charset="0"/>
              </a:rPr>
              <a:t>3. Incentives to Units from Special Economic Zones (SEZs)  </a:t>
            </a:r>
            <a:endParaRPr lang="en-IN" sz="2000" b="1"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4098" name="Picture 2">
            <a:extLst>
              <a:ext uri="{FF2B5EF4-FFF2-40B4-BE49-F238E27FC236}">
                <a16:creationId xmlns:a16="http://schemas.microsoft.com/office/drawing/2014/main" id="{C86B8E01-4225-4B3C-8312-47C5A6A2CF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0446" y="3194756"/>
            <a:ext cx="4040868" cy="338747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TIOL - One Stop Destination for Taxman &amp; Taxpayer">
            <a:extLst>
              <a:ext uri="{FF2B5EF4-FFF2-40B4-BE49-F238E27FC236}">
                <a16:creationId xmlns:a16="http://schemas.microsoft.com/office/drawing/2014/main" id="{9E52DE9E-57EE-4E97-83E5-F1F5A2F784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3030" y="3194754"/>
            <a:ext cx="5849256" cy="3387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86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519388-7FC9-4FC8-9B35-4F17B82DBCC0}"/>
              </a:ext>
            </a:extLst>
          </p:cNvPr>
          <p:cNvSpPr>
            <a:spLocks noGrp="1"/>
          </p:cNvSpPr>
          <p:nvPr>
            <p:ph type="title" idx="4294967295"/>
          </p:nvPr>
        </p:nvSpPr>
        <p:spPr>
          <a:xfrm>
            <a:off x="269875" y="420688"/>
            <a:ext cx="11922125" cy="6307137"/>
          </a:xfrm>
        </p:spPr>
        <p:txBody>
          <a:bodyPr>
            <a:normAutofit fontScale="90000"/>
          </a:bodyPr>
          <a:lstStyle/>
          <a:p>
            <a:pPr algn="ct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4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20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sz="5400"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dirty="0">
                <a:solidFill>
                  <a:srgbClr val="002060"/>
                </a:solidFill>
                <a:latin typeface="Arial Black" panose="020B0A04020102020204" pitchFamily="34" charset="0"/>
              </a:rPr>
              <a:t> </a:t>
            </a:r>
          </a:p>
        </p:txBody>
      </p:sp>
      <p:sp>
        <p:nvSpPr>
          <p:cNvPr id="4" name="TextBox 3">
            <a:extLst>
              <a:ext uri="{FF2B5EF4-FFF2-40B4-BE49-F238E27FC236}">
                <a16:creationId xmlns:a16="http://schemas.microsoft.com/office/drawing/2014/main" id="{96F63C80-CF9E-4353-BA77-61E0F69410E1}"/>
              </a:ext>
            </a:extLst>
          </p:cNvPr>
          <p:cNvSpPr txBox="1"/>
          <p:nvPr/>
        </p:nvSpPr>
        <p:spPr>
          <a:xfrm>
            <a:off x="210457" y="725715"/>
            <a:ext cx="10791372" cy="406906"/>
          </a:xfrm>
          <a:prstGeom prst="rect">
            <a:avLst/>
          </a:prstGeom>
          <a:noFill/>
        </p:spPr>
        <p:txBody>
          <a:bodyPr wrap="square">
            <a:spAutoFit/>
          </a:bodyPr>
          <a:lstStyle/>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IN" sz="2000" dirty="0">
                <a:solidFill>
                  <a:srgbClr val="002060"/>
                </a:solidFill>
                <a:effectLst/>
                <a:latin typeface="Arial Black" panose="020B0A04020102020204" pitchFamily="34" charset="0"/>
                <a:ea typeface="Calibri" panose="020F0502020204030204" pitchFamily="34" charset="0"/>
                <a:cs typeface="Times New Roman" panose="02020603050405020304" pitchFamily="18" charset="0"/>
              </a:rPr>
              <a:t>4.  Export of Defence products</a:t>
            </a:r>
          </a:p>
        </p:txBody>
      </p:sp>
      <p:pic>
        <p:nvPicPr>
          <p:cNvPr id="5122" name="Picture 2" descr="With industrial support, India can cash in on massive defence equipment  exports within 10 years - pune news - Hindustan Times">
            <a:extLst>
              <a:ext uri="{FF2B5EF4-FFF2-40B4-BE49-F238E27FC236}">
                <a16:creationId xmlns:a16="http://schemas.microsoft.com/office/drawing/2014/main" id="{5A9CDF9F-D766-45CB-AF9B-840BCA8CD9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1200" y="1567542"/>
            <a:ext cx="4702629" cy="529045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Export of defence equipment has risen to Rs 17,000 crore in past two years,  says PM Modi at Defence Expo 2020">
            <a:extLst>
              <a:ext uri="{FF2B5EF4-FFF2-40B4-BE49-F238E27FC236}">
                <a16:creationId xmlns:a16="http://schemas.microsoft.com/office/drawing/2014/main" id="{F4E3C48B-5D53-41C9-901E-6BF606833C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71544" y="1567542"/>
            <a:ext cx="3926114" cy="5290458"/>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Defence products exports of India to cross Rs. 35000 target">
            <a:extLst>
              <a:ext uri="{FF2B5EF4-FFF2-40B4-BE49-F238E27FC236}">
                <a16:creationId xmlns:a16="http://schemas.microsoft.com/office/drawing/2014/main" id="{3361BE36-1763-457D-8AB5-A6A8EC1ECE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343" y="1567542"/>
            <a:ext cx="3062515" cy="5290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854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31F006B4-A9E1-4F39-85C8-FB836F919348}">
  <ds:schemaRefs>
    <ds:schemaRef ds:uri="http://schemas.microsoft.com/sharepoint/v3/contenttype/forms"/>
  </ds:schemaRefs>
</ds:datastoreItem>
</file>

<file path=customXml/itemProps2.xml><?xml version="1.0" encoding="utf-8"?>
<ds:datastoreItem xmlns:ds="http://schemas.openxmlformats.org/officeDocument/2006/customXml" ds:itemID="{16377351-63A1-4C2E-8C9A-66CDD70F1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3CD65D-61A5-43C9-A837-6EC73C7DA8AB}">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TM10001106[[fn=Badge]]</Template>
  <TotalTime>332</TotalTime>
  <Words>439</Words>
  <Application>Microsoft Office PowerPoint</Application>
  <PresentationFormat>Widescreen</PresentationFormat>
  <Paragraphs>40</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Calibri Light</vt:lpstr>
      <vt:lpstr>Times New Roman</vt:lpstr>
      <vt:lpstr>Celestial</vt:lpstr>
      <vt:lpstr>   EXPORT MARKETING      Dr. SUMITA SHANKAR   </vt:lpstr>
      <vt:lpstr>            </vt:lpstr>
      <vt:lpstr>          FOREIGN TRADE POLICY  2015-2020           </vt:lpstr>
      <vt:lpstr>      OBJECTIVES OF FTP 2015-2020   To promote India’s merchandise Export and services export  To raise India’s share in world export  To increase value addition along with export import of goods and services.  To give boost to export of Hi-tech and defence items   Foreign Trade policy to be aligned with India’s vision  To provide sustainable and stable environment for export.  Creations of Jobs  To face challenges in international trade         </vt:lpstr>
      <vt:lpstr>      HIGHLIGHTS OF FTP 2015-2020       </vt:lpstr>
      <vt:lpstr>            </vt:lpstr>
      <vt:lpstr>            </vt:lpstr>
      <vt:lpstr>            </vt:lpstr>
      <vt:lpstr>            </vt:lpstr>
      <vt:lpstr>            </vt:lpstr>
      <vt:lpstr>            </vt:lpstr>
      <vt:lpstr>            </vt:lpstr>
      <vt:lpstr>            </vt:lpstr>
      <vt:lpstr>            </vt:lpstr>
      <vt:lpstr>         1. Status Holders  2. Simplification of procedures  3. New Initiatives to EOU/ stp 4. special benefits to handloom  Products         5. Resolve Quality complaints and trade disputes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MARKETING</dc:title>
  <dc:creator>Sumita Shankar</dc:creator>
  <cp:lastModifiedBy>Sumita Shankar</cp:lastModifiedBy>
  <cp:revision>34</cp:revision>
  <dcterms:created xsi:type="dcterms:W3CDTF">2020-07-21T06:59:49Z</dcterms:created>
  <dcterms:modified xsi:type="dcterms:W3CDTF">2020-09-14T15:36:32Z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